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Google Sans SemiBold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Google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.fntdata"/><Relationship Id="rId22" Type="http://schemas.openxmlformats.org/officeDocument/2006/relationships/font" Target="fonts/GoogleSansSemiBold-boldItalic.fntdata"/><Relationship Id="rId21" Type="http://schemas.openxmlformats.org/officeDocument/2006/relationships/font" Target="fonts/GoogleSansSemiBold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GoogleSans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GoogleSans-italic.fntdata"/><Relationship Id="rId14" Type="http://schemas.openxmlformats.org/officeDocument/2006/relationships/slide" Target="slides/slide9.xml"/><Relationship Id="rId36" Type="http://schemas.openxmlformats.org/officeDocument/2006/relationships/font" Target="fonts/Google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GoogleSans-boldItalic.fntdata"/><Relationship Id="rId19" Type="http://schemas.openxmlformats.org/officeDocument/2006/relationships/font" Target="fonts/GoogleSans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38c0584e6_0_2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38c0584e6_0_2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38c0584e6_0_2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38c0584e6_0_2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38c0584e6_0_2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38c0584e6_0_2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737843466_5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737843466_5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38c0584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38c0584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38c0584e6_0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38c0584e6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54ea92cb2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54ea92cb2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38c0584e6_0_2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38c0584e6_0_2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38c0584e6_0_2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38c0584e6_0_2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38c0584e6_0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38c0584e6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38c0584e6_0_2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38c0584e6_0_2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38c0584e6_0_2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438c0584e6_0_2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 amt="88000"/>
          </a:blip>
          <a:srcRect b="6812" l="0" r="64470" t="0"/>
          <a:stretch/>
        </p:blipFill>
        <p:spPr>
          <a:xfrm>
            <a:off x="7674876" y="0"/>
            <a:ext cx="1469123" cy="10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hyperlink" Target="http://insideairbnb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6400"/>
            <a:ext cx="3414548" cy="106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8200"/>
            <a:ext cx="3414548" cy="227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626" y="416400"/>
            <a:ext cx="5450102" cy="390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5625"/>
            <a:ext cx="9144000" cy="40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/>
          <p:nvPr/>
        </p:nvSpPr>
        <p:spPr>
          <a:xfrm>
            <a:off x="660900" y="179725"/>
            <a:ext cx="7822200" cy="61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High-Performing Listings Have More Detailed Descriptions</a:t>
            </a:r>
            <a:endParaRPr b="1" i="1" sz="15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6689"/>
            <a:ext cx="9144000" cy="4216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>
            <a:off x="308100" y="2571750"/>
            <a:ext cx="8609700" cy="148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65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1908475" y="4056750"/>
            <a:ext cx="2601600" cy="8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65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4955225" y="4056750"/>
            <a:ext cx="1908600" cy="80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65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5927550" y="2259375"/>
            <a:ext cx="670800" cy="139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1237675" y="3217900"/>
            <a:ext cx="534000" cy="115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65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6915050" y="4056600"/>
            <a:ext cx="1523400" cy="64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5313000" y="985800"/>
            <a:ext cx="3433500" cy="119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8020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660900" y="179725"/>
            <a:ext cx="7822200" cy="61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Where is the best location of Lists ?</a:t>
            </a:r>
            <a:endParaRPr b="1" i="1" sz="15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1176525" y="188775"/>
            <a:ext cx="6790953" cy="8070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D83829"/>
                </a:solidFill>
                <a:latin typeface="Comic Sans MS"/>
              </a:rPr>
              <a:t>CONCLUSION</a:t>
            </a:r>
          </a:p>
        </p:txBody>
      </p:sp>
      <p:grpSp>
        <p:nvGrpSpPr>
          <p:cNvPr id="168" name="Google Shape;168;p24"/>
          <p:cNvGrpSpPr/>
          <p:nvPr/>
        </p:nvGrpSpPr>
        <p:grpSpPr>
          <a:xfrm>
            <a:off x="710693" y="1323204"/>
            <a:ext cx="7846289" cy="1012307"/>
            <a:chOff x="710674" y="1323164"/>
            <a:chExt cx="7300911" cy="731700"/>
          </a:xfrm>
        </p:grpSpPr>
        <p:sp>
          <p:nvSpPr>
            <p:cNvPr id="169" name="Google Shape;169;p24"/>
            <p:cNvSpPr txBox="1"/>
            <p:nvPr/>
          </p:nvSpPr>
          <p:spPr>
            <a:xfrm>
              <a:off x="710674" y="1374163"/>
              <a:ext cx="2004300" cy="62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2F2F2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endParaRPr sz="2000">
                <a:solidFill>
                  <a:srgbClr val="2F2F2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2F2F2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Google Sans SemiBold"/>
                <a:buChar char="●"/>
              </a:pPr>
              <a:r>
                <a:rPr i="1" lang="en">
                  <a:solidFill>
                    <a:schemeClr val="lt1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The lower price, the higher reviews</a:t>
              </a:r>
              <a:endParaRPr i="1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Google Sans SemiBold"/>
                <a:buChar char="●"/>
              </a:pPr>
              <a:r>
                <a:rPr i="1" lang="en">
                  <a:solidFill>
                    <a:schemeClr val="lt1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Private room for Couple is the best choice for hostings</a:t>
              </a:r>
              <a:endParaRPr i="1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</p:grpSp>
      <p:grpSp>
        <p:nvGrpSpPr>
          <p:cNvPr id="171" name="Google Shape;171;p24"/>
          <p:cNvGrpSpPr/>
          <p:nvPr/>
        </p:nvGrpSpPr>
        <p:grpSpPr>
          <a:xfrm>
            <a:off x="710693" y="2448009"/>
            <a:ext cx="7846289" cy="1012307"/>
            <a:chOff x="710674" y="1323164"/>
            <a:chExt cx="7300911" cy="731700"/>
          </a:xfrm>
        </p:grpSpPr>
        <p:sp>
          <p:nvSpPr>
            <p:cNvPr id="172" name="Google Shape;172;p24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2F2F2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sz="2000">
                <a:solidFill>
                  <a:srgbClr val="2F2F2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2F2F2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Google Sans SemiBold"/>
                <a:buChar char="●"/>
              </a:pPr>
              <a:r>
                <a:rPr i="1" lang="en">
                  <a:solidFill>
                    <a:schemeClr val="lt1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Listings with essential amenities have more reviews than listings with High-class amenities</a:t>
              </a:r>
              <a:endParaRPr i="1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Google Sans SemiBold"/>
                <a:buChar char="●"/>
              </a:pPr>
              <a:r>
                <a:rPr i="1" lang="en">
                  <a:solidFill>
                    <a:schemeClr val="lt1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20 is the best number of amenities</a:t>
              </a:r>
              <a:endParaRPr i="1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</p:grpSp>
      <p:grpSp>
        <p:nvGrpSpPr>
          <p:cNvPr id="174" name="Google Shape;174;p24"/>
          <p:cNvGrpSpPr/>
          <p:nvPr/>
        </p:nvGrpSpPr>
        <p:grpSpPr>
          <a:xfrm>
            <a:off x="710693" y="3790435"/>
            <a:ext cx="7846289" cy="1012307"/>
            <a:chOff x="710674" y="1323164"/>
            <a:chExt cx="7300911" cy="731700"/>
          </a:xfrm>
        </p:grpSpPr>
        <p:sp>
          <p:nvSpPr>
            <p:cNvPr id="175" name="Google Shape;175;p24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2F2F2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</a:t>
              </a:r>
              <a:endParaRPr sz="2000">
                <a:solidFill>
                  <a:srgbClr val="2F2F2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2F2F2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Google Sans SemiBold"/>
                <a:buChar char="●"/>
              </a:pPr>
              <a:r>
                <a:rPr i="1" lang="en">
                  <a:solidFill>
                    <a:schemeClr val="lt1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High-performing listings are near subway stations and within walking distance of food stores &amp; shopping malls</a:t>
              </a:r>
              <a:endParaRPr i="1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Google Sans SemiBold"/>
                <a:buChar char="●"/>
              </a:pPr>
              <a:r>
                <a:rPr i="1" lang="en">
                  <a:solidFill>
                    <a:schemeClr val="lt1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People prefer more free offers (Free Wifi, Free Parking)</a:t>
              </a:r>
              <a:endParaRPr i="1">
                <a:solidFill>
                  <a:schemeClr val="l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262950" y="2344186"/>
            <a:ext cx="8618092" cy="4551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Comic Sans MS"/>
              </a:rPr>
              <a:t>THANKS FOR YOUR LISTENING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997500" y="196225"/>
            <a:ext cx="5835378" cy="42117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Comic Sans MS"/>
              </a:rPr>
              <a:t>WELCOME TO SINGAPORE</a:t>
            </a: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3050"/>
            <a:ext cx="6097402" cy="3920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6577450" y="734025"/>
            <a:ext cx="2115600" cy="1174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No.of </a:t>
            </a:r>
            <a:r>
              <a:rPr i="1" lang="en" sz="15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Listings</a:t>
            </a:r>
            <a:endParaRPr i="1" sz="15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3146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5085825" y="3691150"/>
            <a:ext cx="2537700" cy="94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No.of </a:t>
            </a:r>
            <a:r>
              <a:rPr i="1" lang="en" sz="15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Neighborhoods</a:t>
            </a:r>
            <a:endParaRPr i="1" sz="15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45</a:t>
            </a:r>
            <a:endParaRPr sz="2200">
              <a:solidFill>
                <a:srgbClr val="FF0000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6735325" y="2212600"/>
            <a:ext cx="1957500" cy="1174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No.of Hosts</a:t>
            </a:r>
            <a:endParaRPr i="1" sz="15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869</a:t>
            </a:r>
            <a:endParaRPr sz="1500">
              <a:solidFill>
                <a:srgbClr val="FF0000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 amt="70000"/>
          </a:blip>
          <a:srcRect b="0" l="0" r="63371" t="8290"/>
          <a:stretch/>
        </p:blipFill>
        <p:spPr>
          <a:xfrm>
            <a:off x="0" y="0"/>
            <a:ext cx="1039007" cy="9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313225" y="4813675"/>
            <a:ext cx="2209500" cy="3693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 u="sng">
                <a:solidFill>
                  <a:srgbClr val="D8382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http://insideairbnb.com/</a:t>
            </a:r>
            <a:endParaRPr i="1" sz="1200">
              <a:solidFill>
                <a:srgbClr val="D8382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2839500" y="2485325"/>
            <a:ext cx="5422950" cy="629694"/>
          </a:xfrm>
          <a:prstGeom prst="flowChartTerminator">
            <a:avLst/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</a:rPr>
              <a:t>	</a:t>
            </a:r>
            <a:r>
              <a:rPr i="1" lang="en" sz="1600">
                <a:solidFill>
                  <a:schemeClr val="lt1"/>
                </a:solidFill>
              </a:rPr>
              <a:t>Roomtype, </a:t>
            </a:r>
            <a:r>
              <a:rPr i="1" lang="en" sz="1600">
                <a:solidFill>
                  <a:schemeClr val="lt1"/>
                </a:solidFill>
              </a:rPr>
              <a:t>Accommodat</a:t>
            </a:r>
            <a:r>
              <a:rPr i="1" lang="en" sz="1600">
                <a:solidFill>
                  <a:schemeClr val="lt1"/>
                </a:solidFill>
              </a:rPr>
              <a:t>ion</a:t>
            </a:r>
            <a:r>
              <a:rPr i="1" lang="en" sz="1600">
                <a:solidFill>
                  <a:schemeClr val="lt1"/>
                </a:solidFill>
              </a:rPr>
              <a:t> &amp; Price</a:t>
            </a:r>
            <a:endParaRPr i="1" sz="1600"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0" y="-10475"/>
            <a:ext cx="2663400" cy="5154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74" name="Google Shape;74;p15"/>
          <p:cNvGrpSpPr/>
          <p:nvPr/>
        </p:nvGrpSpPr>
        <p:grpSpPr>
          <a:xfrm>
            <a:off x="146805" y="295500"/>
            <a:ext cx="8997276" cy="731700"/>
            <a:chOff x="272600" y="882739"/>
            <a:chExt cx="7738927" cy="731700"/>
          </a:xfrm>
        </p:grpSpPr>
        <p:sp>
          <p:nvSpPr>
            <p:cNvPr id="75" name="Google Shape;75;p15"/>
            <p:cNvSpPr txBox="1"/>
            <p:nvPr/>
          </p:nvSpPr>
          <p:spPr>
            <a:xfrm>
              <a:off x="272600" y="932925"/>
              <a:ext cx="2442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QUESTION</a:t>
              </a:r>
              <a:endParaRPr sz="4200">
                <a:solidFill>
                  <a:srgbClr val="802017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2437227" y="882739"/>
              <a:ext cx="5574300" cy="731700"/>
            </a:xfrm>
            <a:prstGeom prst="rect">
              <a:avLst/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1"/>
                  </a:solidFill>
                </a:rPr>
                <a:t>How To Attract More Customers For Rental Property?</a:t>
              </a:r>
              <a:endParaRPr i="1" sz="1800">
                <a:solidFill>
                  <a:schemeClr val="lt1"/>
                </a:solidFill>
              </a:endParaRPr>
            </a:p>
          </p:txBody>
        </p:sp>
      </p:grpSp>
      <p:sp>
        <p:nvSpPr>
          <p:cNvPr id="77" name="Google Shape;77;p15"/>
          <p:cNvSpPr txBox="1"/>
          <p:nvPr/>
        </p:nvSpPr>
        <p:spPr>
          <a:xfrm>
            <a:off x="-7" y="3403586"/>
            <a:ext cx="2839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FEATURE</a:t>
            </a:r>
            <a:endParaRPr sz="3700">
              <a:solidFill>
                <a:srgbClr val="80201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78" name="Google Shape;78;p15"/>
          <p:cNvGrpSpPr/>
          <p:nvPr/>
        </p:nvGrpSpPr>
        <p:grpSpPr>
          <a:xfrm>
            <a:off x="146793" y="1465075"/>
            <a:ext cx="8997276" cy="731700"/>
            <a:chOff x="272600" y="882739"/>
            <a:chExt cx="7738927" cy="731700"/>
          </a:xfrm>
        </p:grpSpPr>
        <p:sp>
          <p:nvSpPr>
            <p:cNvPr id="79" name="Google Shape;79;p15"/>
            <p:cNvSpPr txBox="1"/>
            <p:nvPr/>
          </p:nvSpPr>
          <p:spPr>
            <a:xfrm>
              <a:off x="272600" y="932925"/>
              <a:ext cx="2442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AUDIENCE</a:t>
              </a:r>
              <a:endParaRPr b="1" sz="3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437227" y="882739"/>
              <a:ext cx="5574300" cy="731700"/>
            </a:xfrm>
            <a:prstGeom prst="rect">
              <a:avLst/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chemeClr val="lt1"/>
                  </a:solidFill>
                </a:rPr>
                <a:t>People Who Own Property In Singapore</a:t>
              </a:r>
              <a:endParaRPr i="1" sz="1800">
                <a:solidFill>
                  <a:schemeClr val="lt1"/>
                </a:solidFill>
              </a:endParaRPr>
            </a:p>
          </p:txBody>
        </p:sp>
      </p:grpSp>
      <p:sp>
        <p:nvSpPr>
          <p:cNvPr id="81" name="Google Shape;81;p15"/>
          <p:cNvSpPr/>
          <p:nvPr/>
        </p:nvSpPr>
        <p:spPr>
          <a:xfrm>
            <a:off x="2990207" y="2613117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200">
              <a:solidFill>
                <a:srgbClr val="B02C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839500" y="3402425"/>
            <a:ext cx="5422950" cy="629694"/>
          </a:xfrm>
          <a:prstGeom prst="flowChartTerminator">
            <a:avLst/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</a:rPr>
              <a:t> </a:t>
            </a:r>
            <a:r>
              <a:rPr i="1" lang="en" sz="1600">
                <a:solidFill>
                  <a:schemeClr val="lt1"/>
                </a:solidFill>
              </a:rPr>
              <a:t>	Amenities</a:t>
            </a:r>
            <a:endParaRPr i="1" sz="1600">
              <a:solidFill>
                <a:schemeClr val="lt1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2990207" y="3530204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200">
              <a:solidFill>
                <a:srgbClr val="B02C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2839500" y="4321825"/>
            <a:ext cx="5422950" cy="629694"/>
          </a:xfrm>
          <a:prstGeom prst="flowChartTerminator">
            <a:avLst/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</a:rPr>
              <a:t>	Name, Description &amp; Neighborhood Overview</a:t>
            </a:r>
            <a:endParaRPr i="1" sz="1600">
              <a:solidFill>
                <a:schemeClr val="lt1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2990207" y="4449617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02C2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200">
              <a:solidFill>
                <a:srgbClr val="B02C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0" y="1207000"/>
            <a:ext cx="2663400" cy="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0" y="2305288"/>
            <a:ext cx="2663400" cy="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782913" y="1416925"/>
            <a:ext cx="3595500" cy="438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High-performance listings</a:t>
            </a:r>
            <a:endParaRPr sz="1500"/>
          </a:p>
        </p:txBody>
      </p:sp>
      <p:sp>
        <p:nvSpPr>
          <p:cNvPr id="93" name="Google Shape;93;p16"/>
          <p:cNvSpPr/>
          <p:nvPr/>
        </p:nvSpPr>
        <p:spPr>
          <a:xfrm>
            <a:off x="1009563" y="2394050"/>
            <a:ext cx="3142200" cy="34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10% highest number of reviews</a:t>
            </a:r>
            <a:endParaRPr sz="1600"/>
          </a:p>
        </p:txBody>
      </p:sp>
      <p:sp>
        <p:nvSpPr>
          <p:cNvPr id="94" name="Google Shape;94;p16"/>
          <p:cNvSpPr/>
          <p:nvPr/>
        </p:nvSpPr>
        <p:spPr>
          <a:xfrm>
            <a:off x="1724763" y="3183175"/>
            <a:ext cx="1711800" cy="55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No.of Listings</a:t>
            </a:r>
            <a:endParaRPr i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327</a:t>
            </a:r>
            <a:endParaRPr sz="1600"/>
          </a:p>
        </p:txBody>
      </p:sp>
      <p:cxnSp>
        <p:nvCxnSpPr>
          <p:cNvPr id="95" name="Google Shape;95;p16"/>
          <p:cNvCxnSpPr>
            <a:stCxn id="92" idx="2"/>
            <a:endCxn id="93" idx="0"/>
          </p:cNvCxnSpPr>
          <p:nvPr/>
        </p:nvCxnSpPr>
        <p:spPr>
          <a:xfrm>
            <a:off x="2580663" y="1854925"/>
            <a:ext cx="0" cy="5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>
            <a:endCxn id="94" idx="0"/>
          </p:cNvCxnSpPr>
          <p:nvPr/>
        </p:nvCxnSpPr>
        <p:spPr>
          <a:xfrm>
            <a:off x="2580663" y="2737975"/>
            <a:ext cx="0" cy="4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/>
          <p:nvPr/>
        </p:nvSpPr>
        <p:spPr>
          <a:xfrm>
            <a:off x="4765588" y="1405325"/>
            <a:ext cx="3595500" cy="438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90000"/>
                </a:solidFill>
                <a:latin typeface="Lato"/>
                <a:ea typeface="Lato"/>
                <a:cs typeface="Lato"/>
                <a:sym typeface="Lato"/>
              </a:rPr>
              <a:t>Low-performance listings</a:t>
            </a:r>
            <a:endParaRPr b="1" sz="2200">
              <a:solidFill>
                <a:srgbClr val="99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4992238" y="2382450"/>
            <a:ext cx="3142200" cy="34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10% lowest number of reviews</a:t>
            </a:r>
            <a:endParaRPr sz="1600"/>
          </a:p>
        </p:txBody>
      </p:sp>
      <p:sp>
        <p:nvSpPr>
          <p:cNvPr id="99" name="Google Shape;99;p16"/>
          <p:cNvSpPr/>
          <p:nvPr/>
        </p:nvSpPr>
        <p:spPr>
          <a:xfrm>
            <a:off x="5707438" y="3171575"/>
            <a:ext cx="1711800" cy="55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No.of Listings</a:t>
            </a:r>
            <a:endParaRPr i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1455</a:t>
            </a:r>
            <a:endParaRPr sz="1600"/>
          </a:p>
        </p:txBody>
      </p:sp>
      <p:cxnSp>
        <p:nvCxnSpPr>
          <p:cNvPr id="100" name="Google Shape;100;p16"/>
          <p:cNvCxnSpPr>
            <a:stCxn id="97" idx="2"/>
            <a:endCxn id="98" idx="0"/>
          </p:cNvCxnSpPr>
          <p:nvPr/>
        </p:nvCxnSpPr>
        <p:spPr>
          <a:xfrm>
            <a:off x="6563338" y="1843325"/>
            <a:ext cx="0" cy="5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>
            <a:endCxn id="99" idx="0"/>
          </p:cNvCxnSpPr>
          <p:nvPr/>
        </p:nvCxnSpPr>
        <p:spPr>
          <a:xfrm>
            <a:off x="6563338" y="2726375"/>
            <a:ext cx="0" cy="4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503350" y="293625"/>
            <a:ext cx="8022000" cy="1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503350" y="4871225"/>
            <a:ext cx="8022000" cy="1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/>
        </p:nvSpPr>
        <p:spPr>
          <a:xfrm>
            <a:off x="2199475" y="778800"/>
            <a:ext cx="23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337575" y="667550"/>
            <a:ext cx="8563500" cy="61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High-performance listings consist of more private room for couples than low-performance listings</a:t>
            </a:r>
            <a:endParaRPr b="1" i="1"/>
          </a:p>
        </p:txBody>
      </p:sp>
      <p:sp>
        <p:nvSpPr>
          <p:cNvPr id="110" name="Google Shape;110;p17"/>
          <p:cNvSpPr/>
          <p:nvPr/>
        </p:nvSpPr>
        <p:spPr>
          <a:xfrm>
            <a:off x="99700" y="200025"/>
            <a:ext cx="5770428" cy="3199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D8382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Roboto"/>
              </a:rPr>
              <a:t>1.  Roomtype, Accommodation &amp; Price</a:t>
            </a:r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9930" l="2981" r="64104" t="9463"/>
          <a:stretch/>
        </p:blipFill>
        <p:spPr>
          <a:xfrm>
            <a:off x="6084100" y="82100"/>
            <a:ext cx="868275" cy="5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1350"/>
            <a:ext cx="9149221" cy="37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4931"/>
            <a:ext cx="9144000" cy="388856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1994075" y="4792600"/>
            <a:ext cx="539100" cy="29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5323225" y="4754050"/>
            <a:ext cx="761700" cy="368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660900" y="393675"/>
            <a:ext cx="7822200" cy="61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High-performance listings have lower price than low-performance listings</a:t>
            </a:r>
            <a:endParaRPr b="1" i="1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6150"/>
            <a:ext cx="9143999" cy="37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/>
          <p:nvPr/>
        </p:nvSpPr>
        <p:spPr>
          <a:xfrm>
            <a:off x="99700" y="200025"/>
            <a:ext cx="1869761" cy="24850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Roboto"/>
              </a:rPr>
              <a:t>2. Amenities</a:t>
            </a:r>
          </a:p>
        </p:txBody>
      </p:sp>
      <p:sp>
        <p:nvSpPr>
          <p:cNvPr id="127" name="Google Shape;127;p19"/>
          <p:cNvSpPr/>
          <p:nvPr/>
        </p:nvSpPr>
        <p:spPr>
          <a:xfrm>
            <a:off x="259775" y="667550"/>
            <a:ext cx="8221500" cy="61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Listings with essential amenities have more reviews than listings with High-class amenities</a:t>
            </a:r>
            <a:endParaRPr b="1" i="1"/>
          </a:p>
        </p:txBody>
      </p:sp>
      <p:sp>
        <p:nvSpPr>
          <p:cNvPr id="128" name="Google Shape;128;p19"/>
          <p:cNvSpPr/>
          <p:nvPr/>
        </p:nvSpPr>
        <p:spPr>
          <a:xfrm>
            <a:off x="727800" y="1805800"/>
            <a:ext cx="522000" cy="30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D5DDF"/>
              </a:highlight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924300" y="4769375"/>
            <a:ext cx="325500" cy="30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b="9930" l="2981" r="64104" t="9463"/>
          <a:stretch/>
        </p:blipFill>
        <p:spPr>
          <a:xfrm>
            <a:off x="2088850" y="46388"/>
            <a:ext cx="868275" cy="5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00" y="963900"/>
            <a:ext cx="7488450" cy="41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406525" y="179725"/>
            <a:ext cx="7822200" cy="61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Is it true that the more amenities the better ?</a:t>
            </a:r>
            <a:endParaRPr b="1" i="1" sz="15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99700" y="200025"/>
            <a:ext cx="7218395" cy="3182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D8382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Roboto"/>
              </a:rPr>
              <a:t>3.  Name, Description &amp; Neighborhood Overview</a:t>
            </a:r>
          </a:p>
        </p:txBody>
      </p:sp>
      <p:pic>
        <p:nvPicPr>
          <p:cNvPr id="142" name="Google Shape;142;p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50" y="687994"/>
            <a:ext cx="6975655" cy="432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4">
            <a:alphaModFix/>
          </a:blip>
          <a:srcRect b="9930" l="2981" r="64104" t="9463"/>
          <a:stretch/>
        </p:blipFill>
        <p:spPr>
          <a:xfrm>
            <a:off x="7514575" y="81275"/>
            <a:ext cx="868275" cy="5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